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7" r:id="rId4"/>
    <p:sldId id="258" r:id="rId5"/>
    <p:sldId id="260" r:id="rId6"/>
    <p:sldId id="261" r:id="rId7"/>
    <p:sldId id="312" r:id="rId8"/>
    <p:sldId id="297" r:id="rId9"/>
    <p:sldId id="300" r:id="rId10"/>
    <p:sldId id="314" r:id="rId11"/>
    <p:sldId id="301" r:id="rId12"/>
    <p:sldId id="313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 autoAdjust="0"/>
    <p:restoredTop sz="90725" autoAdjust="0"/>
  </p:normalViewPr>
  <p:slideViewPr>
    <p:cSldViewPr>
      <p:cViewPr>
        <p:scale>
          <a:sx n="100" d="100"/>
          <a:sy n="100" d="100"/>
        </p:scale>
        <p:origin x="121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AA5FB-8F62-4852-BFCD-6F6C0AF6C3EA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4125B-C0DA-4D4D-93F6-429A176568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125B-C0DA-4D4D-93F6-429A176568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Rusija</a:t>
            </a:r>
            <a:r>
              <a:rPr lang="sr-Latn-RS" dirty="0" smtClean="0"/>
              <a:t> 17 mil</a:t>
            </a:r>
            <a:r>
              <a:rPr lang="sr-Latn-RS" baseline="0" dirty="0" smtClean="0"/>
              <a:t> km, SAD i Kina oko 9,5, Brazil i Australija oko 7,5, Indija 3...</a:t>
            </a:r>
          </a:p>
          <a:p>
            <a:r>
              <a:rPr lang="sr-Latn-RS" baseline="0" dirty="0" smtClean="0"/>
              <a:t>Po broju stanovnika tek na 36. mestu. Najbrojnije Kina, Indija, SAD oko 300.000 – skoro deset puta više od Kanade</a:t>
            </a:r>
          </a:p>
          <a:p>
            <a:r>
              <a:rPr lang="sr-Latn-RS" baseline="0" dirty="0" smtClean="0"/>
              <a:t>Po gustini naseljenosti na dnu tabele, SAD ima oko 30, Srbija nešto preko 100, Velika Britanija 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125B-C0DA-4D4D-93F6-429A176568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Najveći Kvebek, Ontario drugi</a:t>
            </a:r>
            <a:r>
              <a:rPr lang="sr-Latn-RS" baseline="0" dirty="0" smtClean="0"/>
              <a:t> po veličini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125B-C0DA-4D4D-93F6-429A1765686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18 stanovnika na km2, najgušće naseljena posle Ostrva</a:t>
            </a:r>
            <a:r>
              <a:rPr lang="sr-Latn-RS" baseline="0" dirty="0" smtClean="0"/>
              <a:t> Princa Edvarda</a:t>
            </a:r>
          </a:p>
          <a:p>
            <a:r>
              <a:rPr lang="sr-Latn-RS" baseline="0" dirty="0" smtClean="0"/>
              <a:t>Atlantska Kanada, -5 - +30 C, razuđena obala, sportske mogućnosti: plivanje, veslanje, jedrenje, skijanje, snoubord, hokej, biciklizam, golf</a:t>
            </a:r>
          </a:p>
          <a:p>
            <a:r>
              <a:rPr lang="sr-Latn-RS" baseline="0" dirty="0" smtClean="0"/>
              <a:t>Najveći broj stranih studenata, najveći broj fakulteta po glavi stanovnika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4125B-C0DA-4D4D-93F6-429A1765686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DFB88-EC30-44B3-9A13-6D30974D9A20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8181-3321-47EB-9CD3-147976BAB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sr-Latn-RS" dirty="0" smtClean="0"/>
              <a:t>OBRAZOVANJE U KANADI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0" y="5791200"/>
            <a:ext cx="2209800" cy="685800"/>
          </a:xfrm>
        </p:spPr>
        <p:txBody>
          <a:bodyPr>
            <a:normAutofit fontScale="92500"/>
          </a:bodyPr>
          <a:lstStyle/>
          <a:p>
            <a:r>
              <a:rPr lang="sr-Latn-RS" b="1" dirty="0" smtClean="0"/>
              <a:t>www.kub.rs</a:t>
            </a:r>
            <a:endParaRPr lang="en-US" b="1" dirty="0"/>
          </a:p>
        </p:txBody>
      </p:sp>
      <p:pic>
        <p:nvPicPr>
          <p:cNvPr id="4" name="Picture 3" descr="Kanada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1800"/>
            <a:ext cx="9144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86400"/>
            <a:ext cx="1219200" cy="10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Nova Škotska – državne škole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339" y="1524000"/>
            <a:ext cx="6831322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729568"/>
            <a:ext cx="134123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Nova Škotska – državne škole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r>
              <a:rPr lang="sr-Latn-RS" dirty="0" smtClean="0"/>
              <a:t>Velike škole 500 – 1000 studenata</a:t>
            </a:r>
          </a:p>
          <a:p>
            <a:r>
              <a:rPr lang="sr-Latn-RS" dirty="0" smtClean="0"/>
              <a:t>85 </a:t>
            </a:r>
            <a:r>
              <a:rPr lang="sr-Latn-RS" dirty="0" smtClean="0"/>
              <a:t>škola – kanadski program + AP</a:t>
            </a:r>
          </a:p>
          <a:p>
            <a:r>
              <a:rPr lang="sr-Latn-RS" dirty="0" smtClean="0"/>
              <a:t>12 škola – IB </a:t>
            </a:r>
            <a:r>
              <a:rPr lang="sr-Latn-RS" dirty="0" smtClean="0"/>
              <a:t>diploma</a:t>
            </a:r>
            <a:endParaRPr lang="sr-Latn-RS" dirty="0" smtClean="0"/>
          </a:p>
          <a:p>
            <a:r>
              <a:rPr lang="sr-Latn-RS" dirty="0" smtClean="0"/>
              <a:t>Kanadska diploma = 18 </a:t>
            </a:r>
            <a:r>
              <a:rPr lang="sr-Latn-RS" dirty="0" smtClean="0"/>
              <a:t>kredita</a:t>
            </a:r>
          </a:p>
          <a:p>
            <a:r>
              <a:rPr lang="sr-Latn-RS" dirty="0" smtClean="0"/>
              <a:t>Blok sistem 4 x 2</a:t>
            </a:r>
            <a:endParaRPr lang="sr-Latn-RS" dirty="0" smtClean="0"/>
          </a:p>
          <a:p>
            <a:r>
              <a:rPr lang="sr-Latn-RS" dirty="0" smtClean="0"/>
              <a:t>Matematika obavezna</a:t>
            </a:r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676863"/>
            <a:ext cx="1414463" cy="89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Nova Škotska – državne škole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sr-Latn-RS" dirty="0" smtClean="0"/>
              <a:t>Veliki izbor predmeta</a:t>
            </a:r>
          </a:p>
          <a:p>
            <a:r>
              <a:rPr lang="sr-Latn-RS" dirty="0" smtClean="0"/>
              <a:t>Veliki izbor klubova: sport, umetnost, zanat</a:t>
            </a:r>
            <a:endParaRPr lang="sr-Latn-RS" dirty="0" smtClean="0"/>
          </a:p>
          <a:p>
            <a:r>
              <a:rPr lang="sr-Latn-RS" dirty="0" smtClean="0"/>
              <a:t>Smeštaj </a:t>
            </a:r>
            <a:r>
              <a:rPr lang="sr-Latn-RS" dirty="0" smtClean="0"/>
              <a:t>u kanadskim </a:t>
            </a:r>
            <a:r>
              <a:rPr lang="sr-Latn-RS" dirty="0" smtClean="0"/>
              <a:t>porodicama</a:t>
            </a:r>
          </a:p>
          <a:p>
            <a:r>
              <a:rPr lang="sr-Latn-RS" dirty="0" smtClean="0"/>
              <a:t>U porodici dva strana studenta ne dele sobu</a:t>
            </a:r>
          </a:p>
          <a:p>
            <a:r>
              <a:rPr lang="sr-Latn-RS" dirty="0" smtClean="0"/>
              <a:t>Zdravstveno </a:t>
            </a:r>
            <a:r>
              <a:rPr lang="sr-Latn-RS" dirty="0" smtClean="0"/>
              <a:t>osiguranje </a:t>
            </a:r>
            <a:r>
              <a:rPr lang="sr-Latn-RS" dirty="0" smtClean="0"/>
              <a:t>uključeno u cenu</a:t>
            </a:r>
          </a:p>
          <a:p>
            <a:r>
              <a:rPr lang="sr-Latn-RS" dirty="0" smtClean="0"/>
              <a:t>Cena oko 13.000 evra (CAD 18.000)</a:t>
            </a:r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2" y="5943600"/>
            <a:ext cx="881063" cy="55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Cene studija i životni troškovi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Školarina $15.000 – $40.000</a:t>
            </a:r>
          </a:p>
          <a:p>
            <a:r>
              <a:rPr lang="sr-Latn-RS" dirty="0" smtClean="0"/>
              <a:t>Stan i hrana $10.000 – $15.000</a:t>
            </a:r>
          </a:p>
          <a:p>
            <a:r>
              <a:rPr lang="sr-Latn-RS" dirty="0" smtClean="0"/>
              <a:t>Zdravstveno osiguranje $100 – $3.000</a:t>
            </a:r>
          </a:p>
          <a:p>
            <a:r>
              <a:rPr lang="sr-Latn-RS" dirty="0" smtClean="0"/>
              <a:t>Knjige $1.000 – $2.000</a:t>
            </a:r>
          </a:p>
          <a:p>
            <a:endParaRPr lang="sr-Latn-RS" dirty="0" smtClean="0"/>
          </a:p>
          <a:p>
            <a:r>
              <a:rPr lang="sr-Latn-RS" b="1" dirty="0" smtClean="0"/>
              <a:t>UKUPNO KANADSKIH $26.000– $60.000</a:t>
            </a:r>
          </a:p>
          <a:p>
            <a:r>
              <a:rPr lang="sr-Latn-RS" dirty="0" smtClean="0"/>
              <a:t>UKUPNO €18.000 – €41.000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7600" y="61722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747104"/>
            <a:ext cx="1338263" cy="850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Povoljnosti za strane studente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/>
              <a:t>Pravo na rad u toku studija 20 h nedeljno</a:t>
            </a:r>
          </a:p>
          <a:p>
            <a:r>
              <a:rPr lang="sr-Latn-RS" dirty="0" smtClean="0"/>
              <a:t>Po sticanju certifikata, diplome ili univerzitetske diplome radna dozvola 1 – 3 godine</a:t>
            </a:r>
          </a:p>
          <a:p>
            <a:r>
              <a:rPr lang="sr-Latn-RS" dirty="0" smtClean="0"/>
              <a:t>Zavisno od provincije, posle 6 – 12 meseci u radnom odnosu pravo na podnošenje zahteva za stalni boravak</a:t>
            </a:r>
          </a:p>
          <a:p>
            <a:r>
              <a:rPr lang="sr-Latn-RS" dirty="0" smtClean="0"/>
              <a:t>250 hiljada stranih studenata u 2017.</a:t>
            </a:r>
          </a:p>
          <a:p>
            <a:r>
              <a:rPr lang="sr-Latn-RS" dirty="0" smtClean="0"/>
              <a:t>Konstantan godišnji porast </a:t>
            </a:r>
            <a:r>
              <a:rPr lang="sr-Latn-RS" dirty="0" smtClean="0"/>
              <a:t>&gt;10%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7600" y="61722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921449"/>
            <a:ext cx="1219200" cy="774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80010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D</a:t>
            </a:r>
            <a:r>
              <a:rPr lang="sr-Latn-RS" dirty="0" smtClean="0"/>
              <a:t>ruga na svetu po veličini </a:t>
            </a:r>
            <a:r>
              <a:rPr lang="sr-Latn-RS" sz="2800" dirty="0" smtClean="0"/>
              <a:t>(&lt;10 miliona km²)</a:t>
            </a:r>
          </a:p>
          <a:p>
            <a:endParaRPr lang="sr-Latn-RS" sz="2800" dirty="0" smtClean="0"/>
          </a:p>
          <a:p>
            <a:r>
              <a:rPr lang="sr-Latn-RS" dirty="0" smtClean="0"/>
              <a:t>6,7% Zemljine kopnene površine</a:t>
            </a:r>
          </a:p>
          <a:p>
            <a:endParaRPr lang="sr-Latn-RS" dirty="0" smtClean="0"/>
          </a:p>
          <a:p>
            <a:r>
              <a:rPr lang="sr-Latn-RS" dirty="0" smtClean="0"/>
              <a:t>&gt;35 miliona stanovnika</a:t>
            </a:r>
          </a:p>
          <a:p>
            <a:endParaRPr lang="sr-Latn-RS" dirty="0" smtClean="0"/>
          </a:p>
          <a:p>
            <a:r>
              <a:rPr lang="sr-Latn-RS" dirty="0" smtClean="0"/>
              <a:t>4 stanovnika na 1 km²</a:t>
            </a:r>
          </a:p>
          <a:p>
            <a:endParaRPr lang="sr-Latn-RS" dirty="0" smtClean="0"/>
          </a:p>
          <a:p>
            <a:endParaRPr lang="sr-Latn-RS" dirty="0"/>
          </a:p>
        </p:txBody>
      </p:sp>
      <p:pic>
        <p:nvPicPr>
          <p:cNvPr id="4" name="Picture 3" descr="canada[1]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04800"/>
            <a:ext cx="1924050" cy="106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172200"/>
            <a:ext cx="13716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5813062"/>
            <a:ext cx="1386840" cy="8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Kanadske provincije i teritorije</a:t>
            </a:r>
            <a:endParaRPr lang="en-US" dirty="0"/>
          </a:p>
        </p:txBody>
      </p:sp>
      <p:pic>
        <p:nvPicPr>
          <p:cNvPr id="4" name="Content Placeholder 3" descr="canada-map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380" y="1600201"/>
            <a:ext cx="5273240" cy="4495800"/>
          </a:xfrm>
        </p:spPr>
      </p:pic>
      <p:sp>
        <p:nvSpPr>
          <p:cNvPr id="6" name="Rectangle 5"/>
          <p:cNvSpPr/>
          <p:nvPr/>
        </p:nvSpPr>
        <p:spPr>
          <a:xfrm>
            <a:off x="7467600" y="60960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5668669"/>
            <a:ext cx="1478179" cy="93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Kanadske provincije i teritorije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10 provincija (Britanska Kolumbija, Alberta, Saskačuan, Manitoba, Ontario, Kvebek, Ostrvo Princa Alberta, Nju Bransvik, Nova Škotska, Njufaundlend i Labrador)</a:t>
            </a:r>
          </a:p>
          <a:p>
            <a:endParaRPr lang="sr-Latn-RS" dirty="0"/>
          </a:p>
          <a:p>
            <a:r>
              <a:rPr lang="sr-Latn-RS" dirty="0" smtClean="0"/>
              <a:t>3 teritorije (Jukon, Severo-zapadne Teritorije i Nunavut)</a:t>
            </a:r>
          </a:p>
        </p:txBody>
      </p:sp>
      <p:sp>
        <p:nvSpPr>
          <p:cNvPr id="5" name="Rectangle 4"/>
          <p:cNvSpPr/>
          <p:nvPr/>
        </p:nvSpPr>
        <p:spPr>
          <a:xfrm>
            <a:off x="7467600" y="61722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5679888"/>
            <a:ext cx="1523999" cy="96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Stanovništvo po provincijama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38,5% Ontario</a:t>
            </a:r>
          </a:p>
          <a:p>
            <a:r>
              <a:rPr lang="sr-Latn-RS" dirty="0" smtClean="0"/>
              <a:t>23,1% Kvebek</a:t>
            </a:r>
          </a:p>
          <a:p>
            <a:r>
              <a:rPr lang="sr-Latn-RS" dirty="0" smtClean="0"/>
              <a:t>13,0% Britanska Kolumbija</a:t>
            </a:r>
          </a:p>
          <a:p>
            <a:r>
              <a:rPr lang="sr-Latn-RS" dirty="0" smtClean="0"/>
              <a:t>11,6% Alberta</a:t>
            </a:r>
          </a:p>
          <a:p>
            <a:r>
              <a:rPr lang="sr-Latn-RS" dirty="0" smtClean="0"/>
              <a:t>3,6%   Manitoba</a:t>
            </a:r>
          </a:p>
          <a:p>
            <a:r>
              <a:rPr lang="sr-Latn-RS" dirty="0" smtClean="0"/>
              <a:t>3,1%    Saskačuan</a:t>
            </a:r>
          </a:p>
          <a:p>
            <a:r>
              <a:rPr lang="sr-Latn-RS" dirty="0" smtClean="0"/>
              <a:t>2,7%   Nova Škotska</a:t>
            </a:r>
          </a:p>
          <a:p>
            <a:r>
              <a:rPr lang="sr-Latn-RS" dirty="0" smtClean="0"/>
              <a:t>2,1%   Nju Bransvik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7600" y="61722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873040"/>
            <a:ext cx="1371600" cy="871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Gustina naseljenosti po provincijama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4/km² 	Kanada</a:t>
            </a:r>
          </a:p>
          <a:p>
            <a:r>
              <a:rPr lang="sr-Latn-RS" dirty="0" smtClean="0"/>
              <a:t>25/km² 	Princ Albert</a:t>
            </a:r>
          </a:p>
          <a:p>
            <a:r>
              <a:rPr lang="sr-Latn-RS" dirty="0" smtClean="0"/>
              <a:t>18/km² 	Nova Škotska</a:t>
            </a:r>
          </a:p>
          <a:p>
            <a:r>
              <a:rPr lang="sr-Latn-RS" dirty="0" smtClean="0"/>
              <a:t>15/km² 	Ontario</a:t>
            </a:r>
          </a:p>
          <a:p>
            <a:r>
              <a:rPr lang="sr-Latn-RS" dirty="0" smtClean="0"/>
              <a:t>6/km²	Alberta</a:t>
            </a:r>
          </a:p>
          <a:p>
            <a:r>
              <a:rPr lang="sr-Latn-RS" dirty="0" smtClean="0"/>
              <a:t>6/km²	Britanska Kolumbija</a:t>
            </a:r>
          </a:p>
          <a:p>
            <a:r>
              <a:rPr lang="sr-Latn-RS" dirty="0" smtClean="0"/>
              <a:t>2/km²	Manitoba</a:t>
            </a:r>
          </a:p>
          <a:p>
            <a:r>
              <a:rPr lang="sr-Latn-RS" dirty="0" smtClean="0"/>
              <a:t>2/km²	Saskačuan</a:t>
            </a:r>
          </a:p>
          <a:p>
            <a:endParaRPr lang="sr-Latn-R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67600" y="6172200"/>
            <a:ext cx="129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/>
              <a:t>www.kub.rs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5841090"/>
            <a:ext cx="1472184" cy="935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 smtClean="0"/>
              <a:t>NOVA ŠKOTSKA </a:t>
            </a: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>kanadska prestonica za obrazovanje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6 sati avionom od Londona</a:t>
            </a:r>
          </a:p>
          <a:p>
            <a:r>
              <a:rPr lang="sr-Latn-RS" dirty="0" smtClean="0"/>
              <a:t>Oko 1 milion stanovnika</a:t>
            </a:r>
          </a:p>
          <a:p>
            <a:r>
              <a:rPr lang="sr-Latn-RS" dirty="0" smtClean="0"/>
              <a:t>Glavni grad Halifaks 500 hiljada stanovnika</a:t>
            </a:r>
          </a:p>
          <a:p>
            <a:r>
              <a:rPr lang="sr-Latn-RS" dirty="0" smtClean="0"/>
              <a:t>Okružena Atlantskim okeanom</a:t>
            </a:r>
          </a:p>
          <a:p>
            <a:r>
              <a:rPr lang="sr-Latn-RS" dirty="0" smtClean="0"/>
              <a:t>Klima umerena sa 4 godišnja doba</a:t>
            </a:r>
          </a:p>
          <a:p>
            <a:r>
              <a:rPr lang="sr-Latn-RS" dirty="0" smtClean="0"/>
              <a:t>Najveći broj škola i univerziteta po stanovniku</a:t>
            </a:r>
          </a:p>
          <a:p>
            <a:pPr marL="0" indent="0">
              <a:buNone/>
            </a:pPr>
            <a:endParaRPr lang="sr-Latn-R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5466592"/>
            <a:ext cx="1586753" cy="10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HALIFAKS, NS</a:t>
            </a:r>
            <a:br>
              <a:rPr lang="sr-Latn-RS" dirty="0" smtClean="0"/>
            </a:br>
            <a:r>
              <a:rPr lang="sr-Latn-RS" dirty="0" smtClean="0"/>
              <a:t>SPOMENIK EMIGRANTU</a:t>
            </a:r>
            <a:endParaRPr lang="en-US" dirty="0"/>
          </a:p>
        </p:txBody>
      </p:sp>
      <p:pic>
        <p:nvPicPr>
          <p:cNvPr id="4" name="Content Placeholder 3" descr="ermigra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447800"/>
            <a:ext cx="7467600" cy="4826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5" y="5755982"/>
            <a:ext cx="1334845" cy="848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Nova Škotska – državne škole</a:t>
            </a:r>
            <a:endParaRPr lang="en-US" dirty="0"/>
          </a:p>
        </p:txBody>
      </p:sp>
      <p:pic>
        <p:nvPicPr>
          <p:cNvPr id="5" name="Content Placeholder 4" descr="Lunenburg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8669" y="1600200"/>
            <a:ext cx="7606661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883629"/>
            <a:ext cx="1338263" cy="850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475</Words>
  <Application>Microsoft Office PowerPoint</Application>
  <PresentationFormat>On-screen Show (4:3)</PresentationFormat>
  <Paragraphs>91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OBRAZOVANJE U KANADI</vt:lpstr>
      <vt:lpstr>KANADA</vt:lpstr>
      <vt:lpstr>Kanadske provincije i teritorije</vt:lpstr>
      <vt:lpstr>Kanadske provincije i teritorije</vt:lpstr>
      <vt:lpstr>Stanovništvo po provincijama</vt:lpstr>
      <vt:lpstr>Gustina naseljenosti po provincijama</vt:lpstr>
      <vt:lpstr>NOVA ŠKOTSKA  kanadska prestonica za obrazovanje</vt:lpstr>
      <vt:lpstr>HALIFAKS, NS SPOMENIK EMIGRANTU</vt:lpstr>
      <vt:lpstr>Nova Škotska – državne škole</vt:lpstr>
      <vt:lpstr>Nova Škotska – državne škole</vt:lpstr>
      <vt:lpstr>Nova Škotska – državne škole</vt:lpstr>
      <vt:lpstr>Nova Škotska – državne škole</vt:lpstr>
      <vt:lpstr>Cene studija i životni troškovi</vt:lpstr>
      <vt:lpstr>Povoljnosti za strane studente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STUDIJE U KANADI</dc:title>
  <dc:creator>irina</dc:creator>
  <cp:lastModifiedBy>Irina</cp:lastModifiedBy>
  <cp:revision>120</cp:revision>
  <dcterms:created xsi:type="dcterms:W3CDTF">2014-12-06T21:30:17Z</dcterms:created>
  <dcterms:modified xsi:type="dcterms:W3CDTF">2019-12-13T15:54:32Z</dcterms:modified>
</cp:coreProperties>
</file>